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7" r:id="rId11"/>
    <p:sldId id="291" r:id="rId12"/>
    <p:sldId id="292" r:id="rId13"/>
    <p:sldId id="293" r:id="rId14"/>
    <p:sldId id="294" r:id="rId15"/>
    <p:sldId id="295" r:id="rId16"/>
    <p:sldId id="29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99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00" r:id="rId39"/>
    <p:sldId id="264" r:id="rId40"/>
    <p:sldId id="265" r:id="rId41"/>
    <p:sldId id="266" r:id="rId42"/>
    <p:sldId id="267" r:id="rId43"/>
    <p:sldId id="268" r:id="rId44"/>
    <p:sldId id="301" r:id="rId45"/>
    <p:sldId id="302" r:id="rId46"/>
    <p:sldId id="289" r:id="rId47"/>
    <p:sldId id="290" r:id="rId48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9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microsoft.com/office/2016/11/relationships/changesInfo" Target="changesInfos/changesInfo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šra Žvironienė" userId="a5eca1b1-7fc9-4a9f-a783-31c60947c52e" providerId="ADAL" clId="{A9D14A3A-CC03-4D88-9ED4-EAF523D1F933}"/>
    <pc:docChg chg="custSel modSld">
      <pc:chgData name="Aušra Žvironienė" userId="a5eca1b1-7fc9-4a9f-a783-31c60947c52e" providerId="ADAL" clId="{A9D14A3A-CC03-4D88-9ED4-EAF523D1F933}" dt="2021-09-08T07:14:30.726" v="28" actId="20577"/>
      <pc:docMkLst>
        <pc:docMk/>
      </pc:docMkLst>
      <pc:sldChg chg="modSp mod">
        <pc:chgData name="Aušra Žvironienė" userId="a5eca1b1-7fc9-4a9f-a783-31c60947c52e" providerId="ADAL" clId="{A9D14A3A-CC03-4D88-9ED4-EAF523D1F933}" dt="2021-09-08T07:14:30.726" v="28" actId="20577"/>
        <pc:sldMkLst>
          <pc:docMk/>
          <pc:sldMk cId="21115008" sldId="256"/>
        </pc:sldMkLst>
        <pc:spChg chg="mod">
          <ac:chgData name="Aušra Žvironienė" userId="a5eca1b1-7fc9-4a9f-a783-31c60947c52e" providerId="ADAL" clId="{A9D14A3A-CC03-4D88-9ED4-EAF523D1F933}" dt="2021-09-08T07:14:30.726" v="28" actId="20577"/>
          <ac:spMkLst>
            <pc:docMk/>
            <pc:sldMk cId="21115008" sldId="256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8732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5536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999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5345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3737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8723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364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1531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273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47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9900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9E47-7550-4955-AA4C-D77BF84DB49F}" type="datetimeFigureOut">
              <a:rPr lang="lt-LT" smtClean="0"/>
              <a:t>2021-12-20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3BFD-18E5-46E6-93B8-322DD27F902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1637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 /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 /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ktu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-8628"/>
            <a:ext cx="8001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276045" y="812403"/>
            <a:ext cx="12468045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lt-L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KAUNO TECHNOLOGIJOS UNIVERSITETAS</a:t>
            </a:r>
            <a:endParaRPr kumimoji="0" lang="lt-LT" altLang="lt-L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lt-L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TAIKOMOSIOS MATEMATIKOS </a:t>
            </a:r>
            <a:r>
              <a:rPr kumimoji="0" lang="lt-LT" altLang="lt-L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KATEDRA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lt-LT" altLang="lt-L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lt-LT" altLang="lt-LT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lt-LT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MATEMATIKA 1</a:t>
            </a:r>
            <a:endParaRPr kumimoji="0" lang="lt-LT" altLang="lt-L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t-L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Namų</a:t>
            </a:r>
            <a:r>
              <a:rPr kumimoji="0" lang="en-US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lt-L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darbas</a:t>
            </a:r>
            <a:r>
              <a:rPr kumimoji="0" lang="en-US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lt-L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kumimoji="0" lang="en-US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lt-LT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t-L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Variantas</a:t>
            </a:r>
            <a:r>
              <a:rPr kumimoji="0" lang="en-US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lt-L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kumimoji="0" lang="en-US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lt-LT" altLang="lt-L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kumimoji="0" lang="lt-LT" altLang="lt-L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t-LT" altLang="lt-L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t-LT" altLang="lt-L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</a:t>
            </a:r>
            <a:r>
              <a:rPr kumimoji="0" lang="en-US" altLang="lt-L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Atliko</a:t>
            </a:r>
            <a:r>
              <a:rPr kumimoji="0" lang="en-US" altLang="lt-L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lt-LT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IFF-/9 </a:t>
            </a:r>
            <a:r>
              <a:rPr kumimoji="0" lang="en-US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gr. </a:t>
            </a:r>
            <a:r>
              <a:rPr kumimoji="0" lang="lt-LT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en-US" altLang="lt-L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tud</a:t>
            </a:r>
            <a:r>
              <a:rPr kumimoji="0" lang="lt-LT" altLang="lt-L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entai</a:t>
            </a:r>
            <a:r>
              <a:rPr kumimoji="0" lang="lt-LT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t-LT" altLang="lt-L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Aurimas </a:t>
            </a:r>
            <a:r>
              <a:rPr lang="lt-LT" altLang="lt-L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Sataitis</a:t>
            </a:r>
            <a:endParaRPr lang="lt-LT" altLang="lt-L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t-LT" altLang="lt-L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Martynas Kuliešius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t-LT" altLang="lt-L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Povilas Markevičius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t-LT" altLang="lt-L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Vilius Žekonis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lt-LT" altLang="lt-L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t-LT" altLang="lt-L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</a:t>
            </a:r>
            <a:r>
              <a:rPr kumimoji="0" lang="en-US" altLang="lt-L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Priėmė</a:t>
            </a:r>
            <a:r>
              <a:rPr kumimoji="0" lang="en-US" altLang="lt-L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lt-LT" altLang="lt-L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Aušra </a:t>
            </a:r>
            <a:r>
              <a:rPr kumimoji="0" lang="lt-LT" altLang="lt-L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Žvironienė</a:t>
            </a:r>
            <a:endParaRPr kumimoji="0" lang="lt-LT" altLang="lt-L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lt-LT" altLang="lt-L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lt-LT" altLang="lt-L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t-LT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KAUNAS, 20</a:t>
            </a:r>
            <a:r>
              <a:rPr kumimoji="0" lang="lt-LT" altLang="lt-LT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endParaRPr kumimoji="0" lang="en-US" altLang="lt-L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3417-27B9-4643-B02A-79D66C4F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30AAC2-28CE-3B47-984F-5C23A1B95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1991"/>
            <a:ext cx="10515600" cy="2898606"/>
          </a:xfrm>
        </p:spPr>
      </p:pic>
    </p:spTree>
    <p:extLst>
      <p:ext uri="{BB962C8B-B14F-4D97-AF65-F5344CB8AC3E}">
        <p14:creationId xmlns:p14="http://schemas.microsoft.com/office/powerpoint/2010/main" val="120742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3-oji u</a:t>
            </a:r>
            <a:r>
              <a:rPr lang="lt-LT" dirty="0"/>
              <a:t>ž</a:t>
            </a:r>
            <a:r>
              <a:rPr lang="en-US" dirty="0" err="1"/>
              <a:t>duotis</a:t>
            </a:r>
            <a:r>
              <a:rPr lang="en-US" dirty="0"/>
              <a:t> a) </a:t>
            </a:r>
            <a:r>
              <a:rPr lang="en-US" dirty="0" err="1"/>
              <a:t>dalis</a:t>
            </a:r>
            <a:br>
              <a:rPr lang="lt-LT" dirty="0"/>
            </a:b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246" y="3540369"/>
            <a:ext cx="6453554" cy="2636594"/>
          </a:xfrm>
        </p:spPr>
        <p:txBody>
          <a:bodyPr/>
          <a:lstStyle/>
          <a:p>
            <a:r>
              <a:rPr lang="en-US" dirty="0" err="1"/>
              <a:t>Apskritimas</a:t>
            </a:r>
            <a:endParaRPr lang="en-US" dirty="0"/>
          </a:p>
          <a:p>
            <a:r>
              <a:rPr lang="en-US" dirty="0" err="1"/>
              <a:t>Centras</a:t>
            </a:r>
            <a:r>
              <a:rPr lang="en-US" dirty="0"/>
              <a:t> (0,0)</a:t>
            </a:r>
          </a:p>
          <a:p>
            <a:r>
              <a:rPr lang="en-US" dirty="0" err="1"/>
              <a:t>Spindulio</a:t>
            </a:r>
            <a:r>
              <a:rPr lang="en-US" dirty="0"/>
              <a:t> </a:t>
            </a:r>
            <a:r>
              <a:rPr lang="en-US" dirty="0" err="1"/>
              <a:t>ilgis</a:t>
            </a:r>
            <a:r>
              <a:rPr lang="en-US" dirty="0"/>
              <a:t> 2</a:t>
            </a:r>
            <a:endParaRPr lang="lt-LT" dirty="0"/>
          </a:p>
        </p:txBody>
      </p:sp>
      <p:pic>
        <p:nvPicPr>
          <p:cNvPr id="1026" name="Picture 2" descr="C:\Users\Lokis\Desktop\3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5" y="1449638"/>
            <a:ext cx="4359490" cy="3584087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kis\Desktop\3_1_kod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37" y="1449638"/>
            <a:ext cx="5162172" cy="192455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3-oji u</a:t>
            </a:r>
            <a:r>
              <a:rPr lang="lt-LT" dirty="0"/>
              <a:t>ž</a:t>
            </a:r>
            <a:r>
              <a:rPr lang="en-US" dirty="0" err="1"/>
              <a:t>duotis</a:t>
            </a:r>
            <a:r>
              <a:rPr lang="en-US" dirty="0"/>
              <a:t> b) </a:t>
            </a:r>
            <a:r>
              <a:rPr lang="en-US" dirty="0" err="1"/>
              <a:t>dalis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262" y="3892061"/>
            <a:ext cx="5734538" cy="2284901"/>
          </a:xfrm>
        </p:spPr>
        <p:txBody>
          <a:bodyPr/>
          <a:lstStyle/>
          <a:p>
            <a:r>
              <a:rPr lang="en-US" dirty="0" err="1"/>
              <a:t>Apskritimas</a:t>
            </a:r>
            <a:endParaRPr lang="en-US" dirty="0"/>
          </a:p>
          <a:p>
            <a:r>
              <a:rPr lang="en-US" dirty="0" err="1"/>
              <a:t>Centras</a:t>
            </a:r>
            <a:r>
              <a:rPr lang="en-US" dirty="0"/>
              <a:t> (0,0)</a:t>
            </a:r>
          </a:p>
          <a:p>
            <a:endParaRPr lang="lt-LT" dirty="0"/>
          </a:p>
        </p:txBody>
      </p:sp>
      <p:pic>
        <p:nvPicPr>
          <p:cNvPr id="3074" name="Picture 2" descr="C:\Users\Lokis\Desktop\3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54" y="1477840"/>
            <a:ext cx="4914900" cy="39528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okis\Desktop\3_2_kod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62" y="1477840"/>
            <a:ext cx="6115662" cy="226578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3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3-oji u</a:t>
            </a:r>
            <a:r>
              <a:rPr lang="lt-LT" dirty="0">
                <a:latin typeface="+mn-lt"/>
              </a:rPr>
              <a:t>ž</a:t>
            </a:r>
            <a:r>
              <a:rPr lang="en-US" dirty="0" err="1">
                <a:latin typeface="+mn-lt"/>
              </a:rPr>
              <a:t>duotis</a:t>
            </a:r>
            <a:r>
              <a:rPr lang="en-US" dirty="0">
                <a:latin typeface="+mn-lt"/>
              </a:rPr>
              <a:t> c) </a:t>
            </a:r>
            <a:r>
              <a:rPr lang="en-US" dirty="0" err="1">
                <a:latin typeface="+mn-lt"/>
              </a:rPr>
              <a:t>dalis</a:t>
            </a:r>
            <a:endParaRPr lang="lt-LT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2030" y="2305537"/>
            <a:ext cx="5851769" cy="3871425"/>
          </a:xfrm>
        </p:spPr>
        <p:txBody>
          <a:bodyPr/>
          <a:lstStyle/>
          <a:p>
            <a:r>
              <a:rPr lang="en-US" dirty="0" err="1"/>
              <a:t>Parabol</a:t>
            </a:r>
            <a:r>
              <a:rPr lang="lt-LT" dirty="0"/>
              <a:t>ė</a:t>
            </a:r>
          </a:p>
        </p:txBody>
      </p:sp>
      <p:pic>
        <p:nvPicPr>
          <p:cNvPr id="4098" name="Picture 2" descr="C:\Users\Lokis\Desktop\3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4" y="1533159"/>
            <a:ext cx="4676775" cy="390525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okis\Desktop\3_3_kod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45" y="1533159"/>
            <a:ext cx="4333875" cy="55245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3-oji u</a:t>
            </a:r>
            <a:r>
              <a:rPr lang="lt-LT" dirty="0"/>
              <a:t>ž</a:t>
            </a:r>
            <a:r>
              <a:rPr lang="en-US" dirty="0" err="1"/>
              <a:t>duotis</a:t>
            </a:r>
            <a:r>
              <a:rPr lang="en-US" dirty="0"/>
              <a:t> d) </a:t>
            </a:r>
            <a:r>
              <a:rPr lang="en-US" dirty="0" err="1"/>
              <a:t>dalis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984" y="2297723"/>
            <a:ext cx="5468815" cy="3879240"/>
          </a:xfrm>
        </p:spPr>
        <p:txBody>
          <a:bodyPr/>
          <a:lstStyle/>
          <a:p>
            <a:r>
              <a:rPr lang="lt-LT" dirty="0"/>
              <a:t>Elipsė</a:t>
            </a:r>
          </a:p>
        </p:txBody>
      </p:sp>
      <p:pic>
        <p:nvPicPr>
          <p:cNvPr id="5122" name="Picture 2" descr="C:\Users\Lokis\Desktop\3_4_ko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59" y="1603742"/>
            <a:ext cx="3771900" cy="5238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okis\Desktop\3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603742"/>
            <a:ext cx="4924425" cy="39528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5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3-oji u</a:t>
            </a:r>
            <a:r>
              <a:rPr lang="lt-LT" dirty="0"/>
              <a:t>ž</a:t>
            </a:r>
            <a:r>
              <a:rPr lang="en-US" dirty="0" err="1"/>
              <a:t>duotis</a:t>
            </a:r>
            <a:r>
              <a:rPr lang="en-US" dirty="0"/>
              <a:t> e) </a:t>
            </a:r>
            <a:r>
              <a:rPr lang="en-US" dirty="0" err="1"/>
              <a:t>dalis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0" y="2039815"/>
            <a:ext cx="5765800" cy="4137148"/>
          </a:xfrm>
        </p:spPr>
        <p:txBody>
          <a:bodyPr/>
          <a:lstStyle/>
          <a:p>
            <a:r>
              <a:rPr lang="lt-LT" dirty="0"/>
              <a:t>Parabolė</a:t>
            </a:r>
          </a:p>
          <a:p>
            <a:endParaRPr lang="lt-LT" dirty="0"/>
          </a:p>
        </p:txBody>
      </p:sp>
      <p:pic>
        <p:nvPicPr>
          <p:cNvPr id="6146" name="Picture 2" descr="C:\Users\Lokis\Desktop\3_5_ko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39" y="1417272"/>
            <a:ext cx="3190875" cy="4476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okis\Desktop\3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417272"/>
            <a:ext cx="4895850" cy="3933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0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8640-36A3-014E-88F5-055A3F64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CF1886-431C-A64A-92DA-FA211285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6275"/>
            <a:ext cx="10515600" cy="2690037"/>
          </a:xfrm>
        </p:spPr>
      </p:pic>
    </p:spTree>
    <p:extLst>
      <p:ext uri="{BB962C8B-B14F-4D97-AF65-F5344CB8AC3E}">
        <p14:creationId xmlns:p14="http://schemas.microsoft.com/office/powerpoint/2010/main" val="100665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7033-FE23-4D6C-ACF6-69229B18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4-toji </a:t>
            </a:r>
            <a:r>
              <a:rPr lang="lt-LT" dirty="0">
                <a:latin typeface="+mn-lt"/>
              </a:rPr>
              <a:t>užduotis a) dalis</a:t>
            </a:r>
            <a:endParaRPr lang="en-US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3D1CF7-BAC4-4B97-88C6-4C6E62267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132" y="1449360"/>
            <a:ext cx="8129736" cy="4956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9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FC6A-2AC5-4394-AE21-EF2A3A7C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90953"/>
            <a:ext cx="11255828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4-tosios </a:t>
            </a:r>
            <a:r>
              <a:rPr lang="lt-LT" dirty="0">
                <a:latin typeface="+mn-lt"/>
              </a:rPr>
              <a:t>užduoties a dalies įrodymai kompiuteriu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F8D11-5689-4850-9514-F044D5AA5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91" y="2468893"/>
            <a:ext cx="2953162" cy="3391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D98E5-DA93-4E60-9A2E-359D93E2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8" y="3339941"/>
            <a:ext cx="6389914" cy="252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0D1593-76D9-4DE1-A79D-BE154E1A924B}"/>
              </a:ext>
            </a:extLst>
          </p:cNvPr>
          <p:cNvSpPr txBox="1"/>
          <p:nvPr/>
        </p:nvSpPr>
        <p:spPr>
          <a:xfrm>
            <a:off x="742538" y="2732314"/>
            <a:ext cx="638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Internetin</a:t>
            </a:r>
            <a:r>
              <a:rPr lang="lt-LT" dirty="0"/>
              <a:t>ė skaičiuoklė: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E0679-8908-4939-BEEC-4F5306674620}"/>
              </a:ext>
            </a:extLst>
          </p:cNvPr>
          <p:cNvSpPr txBox="1"/>
          <p:nvPr/>
        </p:nvSpPr>
        <p:spPr>
          <a:xfrm>
            <a:off x="8022771" y="1776083"/>
            <a:ext cx="307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MatLab suskaičiuoti atsakymai: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2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F711-797E-4D38-9E72-6E16CCD8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4-tiosios u</a:t>
            </a:r>
            <a:r>
              <a:rPr lang="lt-LT" dirty="0">
                <a:latin typeface="+mn-lt"/>
              </a:rPr>
              <a:t>žduoties b) dalis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753E-29F3-4CD8-96D0-390B37E64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54" y="2688758"/>
            <a:ext cx="5315692" cy="3258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20C7D-93FA-4C28-93D3-80C69B2B66F5}"/>
              </a:ext>
            </a:extLst>
          </p:cNvPr>
          <p:cNvSpPr txBox="1"/>
          <p:nvPr/>
        </p:nvSpPr>
        <p:spPr>
          <a:xfrm>
            <a:off x="5312228" y="2005057"/>
            <a:ext cx="531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MatLab kodas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1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6679-D766-1542-B26C-11FFFFA8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F9A9ED-4B27-8B44-B9DF-D57FC379D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4482"/>
            <a:ext cx="10515600" cy="3413624"/>
          </a:xfrm>
        </p:spPr>
      </p:pic>
    </p:spTree>
    <p:extLst>
      <p:ext uri="{BB962C8B-B14F-4D97-AF65-F5344CB8AC3E}">
        <p14:creationId xmlns:p14="http://schemas.microsoft.com/office/powerpoint/2010/main" val="118395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8A89-AF9C-442A-85C0-6EE5EBE3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4-tiosios u</a:t>
            </a:r>
            <a:r>
              <a:rPr lang="lt-LT" dirty="0">
                <a:latin typeface="+mn-lt"/>
              </a:rPr>
              <a:t>žduoties b) dalis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80736-64EB-46E8-A161-B70CD671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5066"/>
            <a:ext cx="10515600" cy="3887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09C7A-306B-4F5D-8B0D-6CFEF1EC8323}"/>
              </a:ext>
            </a:extLst>
          </p:cNvPr>
          <p:cNvSpPr txBox="1"/>
          <p:nvPr/>
        </p:nvSpPr>
        <p:spPr>
          <a:xfrm>
            <a:off x="838200" y="203562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Su MatLab plot funkcija pavaizduotas sekos grafikas: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0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6551-19F0-44E7-9D37-962E903C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4-tiosios u</a:t>
            </a:r>
            <a:r>
              <a:rPr lang="lt-LT" dirty="0">
                <a:latin typeface="+mn-lt"/>
              </a:rPr>
              <a:t>žduoties b) dalis</a:t>
            </a:r>
            <a:endParaRPr lang="en-US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C950DE-B7D3-4D4A-98CD-F243153C9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6076"/>
            <a:ext cx="10515600" cy="3796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E7BB22-FBC5-45B7-8F92-D9BEF83C434D}"/>
              </a:ext>
            </a:extLst>
          </p:cNvPr>
          <p:cNvSpPr txBox="1"/>
          <p:nvPr/>
        </p:nvSpPr>
        <p:spPr>
          <a:xfrm>
            <a:off x="838200" y="200871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Su MatLab sukurtu grafiku galima pamatyti, kad šio hiperbolės formos grafikas artėja prie </a:t>
            </a:r>
            <a:r>
              <a:rPr lang="en-US" dirty="0"/>
              <a:t>-5 </a:t>
            </a:r>
            <a:r>
              <a:rPr lang="lt-LT" dirty="0"/>
              <a:t>kai n[</a:t>
            </a:r>
            <a:r>
              <a:rPr lang="en-US" dirty="0"/>
              <a:t>1;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i="0" dirty="0">
                <a:effectLst/>
                <a:latin typeface="arial" panose="020B0604020202020204" pitchFamily="34" charset="0"/>
              </a:rPr>
              <a:t>∞</a:t>
            </a:r>
            <a:r>
              <a:rPr lang="lt-LT" dirty="0"/>
              <a:t>]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86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174E-A46F-4463-842D-F4084A4E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4-tiosios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dalis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21536-FF69-42D7-BDA4-33DF5E4AF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8168"/>
            <a:ext cx="10515600" cy="3166251"/>
          </a:xfrm>
        </p:spPr>
      </p:pic>
    </p:spTree>
    <p:extLst>
      <p:ext uri="{BB962C8B-B14F-4D97-AF65-F5344CB8AC3E}">
        <p14:creationId xmlns:p14="http://schemas.microsoft.com/office/powerpoint/2010/main" val="4274401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A0FC-39D3-421F-9504-4CB6DD39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4-tiosios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dali</a:t>
            </a:r>
            <a:r>
              <a:rPr lang="en-US" dirty="0">
                <a:latin typeface="+mn-lt"/>
              </a:rPr>
              <a:t>es </a:t>
            </a:r>
            <a:r>
              <a:rPr lang="en-US" dirty="0" err="1">
                <a:latin typeface="+mn-lt"/>
              </a:rPr>
              <a:t>kompiuterinis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įrodymas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93B7D-326B-45D7-8D40-82E50D6E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70" y="2808514"/>
            <a:ext cx="7581101" cy="3368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E7DFF-F2FB-4226-92F7-E045B5D0606F}"/>
              </a:ext>
            </a:extLst>
          </p:cNvPr>
          <p:cNvSpPr txBox="1"/>
          <p:nvPr/>
        </p:nvSpPr>
        <p:spPr>
          <a:xfrm>
            <a:off x="1752600" y="2079171"/>
            <a:ext cx="764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</a:t>
            </a:r>
            <a:r>
              <a:rPr lang="en-US" dirty="0"/>
              <a:t> Microsoft Math Solver </a:t>
            </a:r>
            <a:r>
              <a:rPr lang="en-US" dirty="0" err="1"/>
              <a:t>pagalba</a:t>
            </a:r>
            <a:r>
              <a:rPr lang="en-US" dirty="0"/>
              <a:t> </a:t>
            </a:r>
            <a:r>
              <a:rPr lang="en-US" dirty="0" err="1"/>
              <a:t>galime</a:t>
            </a:r>
            <a:r>
              <a:rPr lang="en-US" dirty="0"/>
              <a:t> </a:t>
            </a:r>
            <a:r>
              <a:rPr lang="en-US" dirty="0" err="1"/>
              <a:t>pamatyti</a:t>
            </a:r>
            <a:r>
              <a:rPr lang="en-US" dirty="0"/>
              <a:t>, </a:t>
            </a:r>
            <a:r>
              <a:rPr lang="en-US" dirty="0" err="1"/>
              <a:t>kad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lt-LT" dirty="0"/>
              <a:t>š tiesų, šios funkcijos riba yra -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8712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08CA-0B9B-0F43-87BC-769EB1C3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FDD41A-D79C-FF4E-8495-B84313757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3564"/>
            <a:ext cx="10515600" cy="3015459"/>
          </a:xfrm>
        </p:spPr>
      </p:pic>
    </p:spTree>
    <p:extLst>
      <p:ext uri="{BB962C8B-B14F-4D97-AF65-F5344CB8AC3E}">
        <p14:creationId xmlns:p14="http://schemas.microsoft.com/office/powerpoint/2010/main" val="2808496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5E03-46C4-4211-B6B7-FD212521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dalis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8B52E-4E8A-45E4-BED0-4B476A299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02" y="1534964"/>
            <a:ext cx="4306395" cy="4957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68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A4A7-AFF4-413B-A4A0-0AB34F8E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pirmoji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57F1C-4CA8-4F42-8C14-770A1873F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4896"/>
            <a:ext cx="10515600" cy="305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3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7E8A-F49E-43C4-9349-573227EB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pirmosios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ribos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įrodymas skaičiuokle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395BA-49FD-434C-8F1C-38BBBD31F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2700918"/>
            <a:ext cx="8935697" cy="3057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193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F055-274D-4D3B-BF40-211C1F09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antroji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C80E4-BBEB-45ED-9CF4-C9528C453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4212"/>
            <a:ext cx="10515600" cy="3774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312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0252-3234-4258-A101-2D441582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antrosios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ribos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įrodymas skaičiuokle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641DB-BDFF-43EC-9C68-8EEEB799A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34" y="2209801"/>
            <a:ext cx="9365131" cy="3557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56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3BF0ACC-5119-4E6B-97AC-F7D48A219F34}"/>
              </a:ext>
            </a:extLst>
          </p:cNvPr>
          <p:cNvSpPr txBox="1">
            <a:spLocks/>
          </p:cNvSpPr>
          <p:nvPr/>
        </p:nvSpPr>
        <p:spPr>
          <a:xfrm>
            <a:off x="1524000" y="925011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3D </a:t>
            </a:r>
            <a:r>
              <a:rPr lang="en-US" sz="4400" dirty="0" err="1"/>
              <a:t>gretasienis</a:t>
            </a:r>
            <a:r>
              <a:rPr lang="en-US" sz="4400" dirty="0"/>
              <a:t> </a:t>
            </a:r>
            <a:r>
              <a:rPr lang="en-US" sz="4400" dirty="0" err="1"/>
              <a:t>matlab</a:t>
            </a:r>
            <a:r>
              <a:rPr lang="en-US" sz="4400" dirty="0"/>
              <a:t> </a:t>
            </a:r>
            <a:r>
              <a:rPr lang="en-US" sz="4400" dirty="0" err="1"/>
              <a:t>kodas</a:t>
            </a:r>
            <a:endParaRPr lang="lt-LT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EFD3F-B9D7-4B09-A20B-2076B1CD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86" y="2338387"/>
            <a:ext cx="1695450" cy="2181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B3C3A2-1C85-4045-8B54-310BE4B6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15" y="2214561"/>
            <a:ext cx="6391275" cy="242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13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0CF8-FF11-42C0-A415-D7270557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trečioji riba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90E9E-A961-4868-BA8A-599A0112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9" y="1825625"/>
            <a:ext cx="8687321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692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0C8D-9C05-45C0-AF87-597A65BD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a</a:t>
            </a:r>
            <a:r>
              <a:rPr lang="lt-LT" dirty="0">
                <a:latin typeface="+mn-lt"/>
              </a:rPr>
              <a:t>) dal</a:t>
            </a:r>
            <a:r>
              <a:rPr lang="en-US" dirty="0" err="1">
                <a:latin typeface="+mn-lt"/>
              </a:rPr>
              <a:t>ie</a:t>
            </a:r>
            <a:r>
              <a:rPr lang="lt-LT" dirty="0">
                <a:latin typeface="+mn-lt"/>
              </a:rPr>
              <a:t>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trečiosios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ribos</a:t>
            </a:r>
            <a:r>
              <a:rPr lang="en-US" dirty="0">
                <a:latin typeface="+mn-lt"/>
              </a:rPr>
              <a:t> </a:t>
            </a:r>
            <a:r>
              <a:rPr lang="lt-LT" dirty="0">
                <a:latin typeface="+mn-lt"/>
              </a:rPr>
              <a:t>įrodymas skaičiuokle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2C49A-3E83-442F-9F91-DBBD68F0A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69" y="2177143"/>
            <a:ext cx="9204862" cy="3582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855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382D-9CED-44D1-B823-9B8E3FF7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Pirma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F4C5B2B-2BC2-4BC6-9D9C-FCAC8DF9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10" y="2635591"/>
            <a:ext cx="8701580" cy="385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79E35F-F146-41B1-B293-AEBA6226E960}"/>
              </a:ext>
            </a:extLst>
          </p:cNvPr>
          <p:cNvSpPr txBox="1"/>
          <p:nvPr/>
        </p:nvSpPr>
        <p:spPr>
          <a:xfrm>
            <a:off x="1676400" y="2144486"/>
            <a:ext cx="880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kodas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5310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E5F8-B32B-4F03-B3A7-6DBBF4FD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Pirma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3B99C-7A05-4CAE-A2FD-CB6BF16EA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12" y="2159576"/>
            <a:ext cx="9417976" cy="4333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82091-2FAB-43CA-8149-AFD9CCC1F581}"/>
              </a:ext>
            </a:extLst>
          </p:cNvPr>
          <p:cNvSpPr txBox="1"/>
          <p:nvPr/>
        </p:nvSpPr>
        <p:spPr>
          <a:xfrm>
            <a:off x="1387012" y="1690688"/>
            <a:ext cx="94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MatLab funkcijos plot() pavaizduotas funkcijos kitimas ir artėjimas link ribos - 0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9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C3C2-F2DF-4665-A4B7-5196356D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lt-LT" dirty="0">
                <a:latin typeface="+mn-lt"/>
              </a:rPr>
              <a:t>Antra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17771-E99E-492D-A9CE-993B5249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25" y="2244339"/>
            <a:ext cx="7048149" cy="4248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5EC6D-42B0-447C-AC07-E71D1831B4DE}"/>
              </a:ext>
            </a:extLst>
          </p:cNvPr>
          <p:cNvSpPr txBox="1"/>
          <p:nvPr/>
        </p:nvSpPr>
        <p:spPr>
          <a:xfrm>
            <a:off x="2571925" y="1829740"/>
            <a:ext cx="704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MatLab kodas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4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A116-6012-4B85-B6F4-61AE4586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lt-LT" dirty="0">
                <a:latin typeface="+mn-lt"/>
              </a:rPr>
              <a:t>Antra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056CA-9F9E-4B70-92A5-6645AD9EC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89" y="2313066"/>
            <a:ext cx="7914821" cy="405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46F0B2-9A46-41AD-AA0B-0732C7BC6CD5}"/>
                  </a:ext>
                </a:extLst>
              </p:cNvPr>
              <p:cNvSpPr txBox="1"/>
              <p:nvPr/>
            </p:nvSpPr>
            <p:spPr>
              <a:xfrm>
                <a:off x="1776045" y="1690688"/>
                <a:ext cx="8639908" cy="532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lt-LT" dirty="0"/>
                  <a:t>MatLab funkcija plot() pavaizduotas funkcijos kitimo grafikas artėjant link ribos –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lt-L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lt-LT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46F0B2-9A46-41AD-AA0B-0732C7B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45" y="1690688"/>
                <a:ext cx="8639908" cy="532646"/>
              </a:xfrm>
              <a:prstGeom prst="rect">
                <a:avLst/>
              </a:prstGeom>
              <a:blipFill>
                <a:blip r:embed="rId3"/>
                <a:stretch>
                  <a:fillRect l="-564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97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E76D-3FF9-4F8F-AF1C-47356766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lt-LT" dirty="0">
                <a:latin typeface="+mn-lt"/>
              </a:rPr>
              <a:t>Trečia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02328-EE9A-4E4C-AA05-31648429F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20" y="2356482"/>
            <a:ext cx="6305159" cy="4011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AB581-81BE-44B5-B55C-A32144B71B71}"/>
              </a:ext>
            </a:extLst>
          </p:cNvPr>
          <p:cNvSpPr txBox="1"/>
          <p:nvPr/>
        </p:nvSpPr>
        <p:spPr>
          <a:xfrm>
            <a:off x="2860431" y="180535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kodas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1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9DB6-C8E3-4118-BC4A-03949DB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5-tosios u</a:t>
            </a:r>
            <a:r>
              <a:rPr lang="lt-LT" dirty="0">
                <a:latin typeface="+mn-lt"/>
              </a:rPr>
              <a:t>žduoties </a:t>
            </a:r>
            <a:r>
              <a:rPr lang="en-US" dirty="0">
                <a:latin typeface="+mn-lt"/>
              </a:rPr>
              <a:t>c</a:t>
            </a:r>
            <a:r>
              <a:rPr lang="lt-LT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 </a:t>
            </a:r>
            <a:r>
              <a:rPr lang="lt-LT" dirty="0">
                <a:latin typeface="+mn-lt"/>
              </a:rPr>
              <a:t>Trečia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riba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894D68-8852-4B5A-9C0F-3EB4D6ECA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2436214"/>
            <a:ext cx="8624018" cy="4056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5BD9C-7C9C-4593-8692-848588BF5B88}"/>
                  </a:ext>
                </a:extLst>
              </p:cNvPr>
              <p:cNvSpPr txBox="1"/>
              <p:nvPr/>
            </p:nvSpPr>
            <p:spPr>
              <a:xfrm>
                <a:off x="1166446" y="1878785"/>
                <a:ext cx="9618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lt-LT" dirty="0"/>
                  <a:t>MatLab funkcija plot() pavaizduotas funkcijos kitimo grafikas artėjant link ribos</a:t>
                </a:r>
                <a:r>
                  <a:rPr lang="en-US" dirty="0"/>
                  <a:t> –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(54,5981)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5BD9C-7C9C-4593-8692-848588BF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46" y="1878785"/>
                <a:ext cx="9618785" cy="369332"/>
              </a:xfrm>
              <a:prstGeom prst="rect">
                <a:avLst/>
              </a:prstGeom>
              <a:blipFill>
                <a:blip r:embed="rId3"/>
                <a:stretch>
                  <a:fillRect l="-5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9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0D86-EFC3-BB4A-B121-3E191A19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23ABB8-E12C-904D-951B-8659B6FE0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418"/>
            <a:ext cx="10515600" cy="3389751"/>
          </a:xfrm>
        </p:spPr>
      </p:pic>
    </p:spTree>
    <p:extLst>
      <p:ext uri="{BB962C8B-B14F-4D97-AF65-F5344CB8AC3E}">
        <p14:creationId xmlns:p14="http://schemas.microsoft.com/office/powerpoint/2010/main" val="646906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8-oji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a)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4D00A-56C1-40FD-BE29-4C7B87AC3F4F}"/>
              </a:ext>
            </a:extLst>
          </p:cNvPr>
          <p:cNvSpPr txBox="1"/>
          <p:nvPr/>
        </p:nvSpPr>
        <p:spPr>
          <a:xfrm>
            <a:off x="4907129" y="1724207"/>
            <a:ext cx="237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Menlo"/>
              </a:rPr>
              <a:t>Sfera</a:t>
            </a:r>
            <a:endParaRPr lang="lt-LT" sz="2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B5D51-4F15-49E3-BA56-0D6EFABB9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34" y="2949243"/>
            <a:ext cx="2340670" cy="3450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9EA8F-674C-4A60-A3A7-BD644588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96" y="3460882"/>
            <a:ext cx="3657600" cy="790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3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BB6796F-610B-4842-A6AC-11BAA6AFD478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a)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28575-DD7F-40AD-AB37-80E307AD33DC}"/>
              </a:ext>
            </a:extLst>
          </p:cNvPr>
          <p:cNvSpPr txBox="1"/>
          <p:nvPr/>
        </p:nvSpPr>
        <p:spPr>
          <a:xfrm>
            <a:off x="7482137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58B4A-BE4D-4860-8C40-31FE06DF9C36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F587C-4011-4136-A25D-928B0CD7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87" y="3230479"/>
            <a:ext cx="3590925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372CB-0582-49C2-8D16-E977BCBF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957" y="3230479"/>
            <a:ext cx="3086100" cy="7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855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8-oji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b)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4D00A-56C1-40FD-BE29-4C7B87AC3F4F}"/>
              </a:ext>
            </a:extLst>
          </p:cNvPr>
          <p:cNvSpPr txBox="1"/>
          <p:nvPr/>
        </p:nvSpPr>
        <p:spPr>
          <a:xfrm>
            <a:off x="4907129" y="1724207"/>
            <a:ext cx="237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Menlo"/>
              </a:rPr>
              <a:t>Hiperboloidas</a:t>
            </a:r>
            <a:endParaRPr lang="lt-LT" sz="2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09E60-587A-4CE2-8B10-F10A3BBA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10" y="3218448"/>
            <a:ext cx="2740410" cy="2769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48310-D274-46A3-9D17-14202B62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80" y="3429000"/>
            <a:ext cx="4029075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713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8-oji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c)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4D00A-56C1-40FD-BE29-4C7B87AC3F4F}"/>
              </a:ext>
            </a:extLst>
          </p:cNvPr>
          <p:cNvSpPr txBox="1"/>
          <p:nvPr/>
        </p:nvSpPr>
        <p:spPr>
          <a:xfrm>
            <a:off x="4907129" y="1724207"/>
            <a:ext cx="237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enlo"/>
              </a:rPr>
              <a:t>Du k</a:t>
            </a:r>
            <a:r>
              <a:rPr lang="lt-LT" sz="2800" dirty="0">
                <a:latin typeface="Menlo"/>
              </a:rPr>
              <a:t>ū</a:t>
            </a:r>
            <a:r>
              <a:rPr lang="en-US" sz="2800" dirty="0" err="1">
                <a:latin typeface="Menlo"/>
              </a:rPr>
              <a:t>giai</a:t>
            </a:r>
            <a:endParaRPr lang="lt-LT" sz="2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3D084-100A-4B9B-81E5-206D0FD4B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11" y="3156127"/>
            <a:ext cx="1898897" cy="2897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22303-9934-4B4E-9425-4192203D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76" y="3429000"/>
            <a:ext cx="3762375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61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8-oji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d)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4D00A-56C1-40FD-BE29-4C7B87AC3F4F}"/>
              </a:ext>
            </a:extLst>
          </p:cNvPr>
          <p:cNvSpPr txBox="1"/>
          <p:nvPr/>
        </p:nvSpPr>
        <p:spPr>
          <a:xfrm>
            <a:off x="4907129" y="1724207"/>
            <a:ext cx="237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 err="1">
                <a:effectLst/>
                <a:latin typeface="Menlo"/>
              </a:rPr>
              <a:t>Paraboloidas</a:t>
            </a:r>
            <a:endParaRPr lang="lt-LT" sz="2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3D084-100A-4B9B-81E5-206D0FD4B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433" y="3252112"/>
            <a:ext cx="2043276" cy="2526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65E7B-0119-45FB-8B0C-A1D7913E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354" y="3413257"/>
            <a:ext cx="4181475" cy="88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581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8-oji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e)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4D00A-56C1-40FD-BE29-4C7B87AC3F4F}"/>
              </a:ext>
            </a:extLst>
          </p:cNvPr>
          <p:cNvSpPr txBox="1"/>
          <p:nvPr/>
        </p:nvSpPr>
        <p:spPr>
          <a:xfrm>
            <a:off x="4907129" y="1724207"/>
            <a:ext cx="2377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 err="1">
                <a:effectLst/>
                <a:latin typeface="Menlo"/>
              </a:rPr>
              <a:t>Paraboloidas</a:t>
            </a:r>
            <a:endParaRPr lang="lt-LT" sz="2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3D084-100A-4B9B-81E5-206D0FD4B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290" y="3218447"/>
            <a:ext cx="2212489" cy="2443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E6122-00A6-4BC4-AE1A-73EADFBE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4" y="3403732"/>
            <a:ext cx="4010025" cy="904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409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55C0-7F8F-6C4B-9BE7-FF44B1DE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FCC9D8-C3C3-6943-812E-E379C654A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8576"/>
            <a:ext cx="10515600" cy="2505435"/>
          </a:xfrm>
        </p:spPr>
      </p:pic>
    </p:spTree>
    <p:extLst>
      <p:ext uri="{BB962C8B-B14F-4D97-AF65-F5344CB8AC3E}">
        <p14:creationId xmlns:p14="http://schemas.microsoft.com/office/powerpoint/2010/main" val="689340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68FC-15F9-3543-977A-433F6420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9 užduoties MatLab kodas</a:t>
            </a:r>
            <a:br>
              <a:rPr lang="en-GB"/>
            </a:b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B11A93-DB8B-5C45-BD6E-73EE1B4CF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4945"/>
            <a:ext cx="10515600" cy="3792698"/>
          </a:xfrm>
        </p:spPr>
      </p:pic>
    </p:spTree>
    <p:extLst>
      <p:ext uri="{BB962C8B-B14F-4D97-AF65-F5344CB8AC3E}">
        <p14:creationId xmlns:p14="http://schemas.microsoft.com/office/powerpoint/2010/main" val="11219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>
                <a:latin typeface="+mn-lt"/>
              </a:rPr>
              <a:t>9 užduotis a)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</a:t>
            </a:r>
            <a:endParaRPr lang="lt-LT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3" y="1557005"/>
            <a:ext cx="4759934" cy="39147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88000"/>
            <a:ext cx="10515600" cy="5889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lt-LT" dirty="0"/>
              <a:t>Viename paveiksle nubraižykite funkcijos z = f(x, y) grafiką, kitame pavaizduokite lygio linijų žemėlapį ir gradientinį lauką.</a:t>
            </a:r>
          </a:p>
          <a:p>
            <a:endParaRPr lang="lt-LT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15" y="1557005"/>
            <a:ext cx="52101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29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+mn-lt"/>
              </a:rPr>
              <a:t>9 užduotis b) </a:t>
            </a:r>
            <a:r>
              <a:rPr lang="en-US" dirty="0" err="1">
                <a:latin typeface="+mn-lt"/>
              </a:rPr>
              <a:t>dalis</a:t>
            </a:r>
            <a:r>
              <a:rPr lang="en-US" dirty="0">
                <a:latin typeface="+mn-lt"/>
              </a:rPr>
              <a:t>.</a:t>
            </a:r>
            <a:endParaRPr lang="lt-LT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72967"/>
            <a:ext cx="10515600" cy="912202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lt-LT" dirty="0"/>
              <a:t>Raskite paviršiaus z = f(x, y) lygio linijos, einančios per tašką (0; 0), analizinę išraišką. Pavaizduokite šią liniją tiek pirmajame, tiek ir antrajame paveiksluose.</a:t>
            </a:r>
          </a:p>
          <a:p>
            <a:endParaRPr lang="lt-LT" dirty="0"/>
          </a:p>
        </p:txBody>
      </p:sp>
      <p:pic>
        <p:nvPicPr>
          <p:cNvPr id="8194" name="Picture 2" descr="https://cdn.discordapp.com/attachments/922196668630315038/92243570258989060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77" y="1558192"/>
            <a:ext cx="4958283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dn.discordapp.com/attachments/922196668630315038/922413034125819904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3" y="1558192"/>
            <a:ext cx="52101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6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C6A82A0-63A3-468C-BF26-9389298AB433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b)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55D19-49C7-43BA-A096-335099DD8FF5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D685F-1024-458F-8493-57DD7FC8E616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69166-BC76-4641-A414-6CD96B23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8" y="3328966"/>
            <a:ext cx="5146508" cy="1262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F600D-714C-4563-9B5D-EFDED61D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96" y="3328966"/>
            <a:ext cx="2076450" cy="49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67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c)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B318A-ADB3-48E6-8281-26BEEA16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46" y="3102142"/>
            <a:ext cx="418147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6355D-EEDA-4226-AB66-1DFFAD02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04" y="3102142"/>
            <a:ext cx="1885950" cy="466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37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d)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18936-231B-47DA-ADAD-A50D296E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8" y="3059029"/>
            <a:ext cx="4695825" cy="102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24D97-48C7-44ED-B893-105F8B1C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87" y="3181851"/>
            <a:ext cx="4391025" cy="409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11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e)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42A25-6416-40D0-88E6-08AA63F0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12" y="3139794"/>
            <a:ext cx="5207668" cy="1432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E6EFD-24D2-407F-AB28-8848330C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081" y="3080084"/>
            <a:ext cx="2124075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47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766F7-FC95-453A-9D20-78F655392BB2}"/>
              </a:ext>
            </a:extLst>
          </p:cNvPr>
          <p:cNvSpPr txBox="1">
            <a:spLocks/>
          </p:cNvSpPr>
          <p:nvPr/>
        </p:nvSpPr>
        <p:spPr>
          <a:xfrm>
            <a:off x="1524000" y="804374"/>
            <a:ext cx="9144000" cy="765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1-oji u</a:t>
            </a:r>
            <a:r>
              <a:rPr lang="lt-LT" sz="4400" dirty="0"/>
              <a:t>ž</a:t>
            </a:r>
            <a:r>
              <a:rPr lang="en-US" sz="4400" dirty="0" err="1"/>
              <a:t>duotis</a:t>
            </a:r>
            <a:r>
              <a:rPr lang="en-US" sz="4400" dirty="0"/>
              <a:t> f) </a:t>
            </a:r>
            <a:r>
              <a:rPr lang="en-US" sz="4400" dirty="0" err="1"/>
              <a:t>dalis</a:t>
            </a:r>
            <a:endParaRPr lang="lt-LT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2A494-7189-4A66-B5C4-AB12049BC0AB}"/>
              </a:ext>
            </a:extLst>
          </p:cNvPr>
          <p:cNvSpPr txBox="1"/>
          <p:nvPr/>
        </p:nvSpPr>
        <p:spPr>
          <a:xfrm>
            <a:off x="3002380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kodas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D7FF-0EF2-491A-9C07-49C866DFD203}"/>
              </a:ext>
            </a:extLst>
          </p:cNvPr>
          <p:cNvSpPr txBox="1"/>
          <p:nvPr/>
        </p:nvSpPr>
        <p:spPr>
          <a:xfrm>
            <a:off x="7847096" y="2528319"/>
            <a:ext cx="2377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enlo"/>
              </a:rPr>
              <a:t>Matlab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atsakymas</a:t>
            </a:r>
            <a:r>
              <a:rPr lang="en-US" dirty="0">
                <a:latin typeface="Menlo"/>
              </a:rPr>
              <a:t>:</a:t>
            </a:r>
            <a:endParaRPr lang="lt-LT" sz="1800" b="0" i="0" dirty="0">
              <a:effectLst/>
              <a:latin typeface="Menl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42A25-6416-40D0-88E6-08AA63F04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912" y="3182179"/>
            <a:ext cx="5207668" cy="1347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22782-DD1F-444A-92D6-41EACF78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21" y="3164132"/>
            <a:ext cx="3949867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17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590</Words>
  <Application>Microsoft Office PowerPoint</Application>
  <PresentationFormat>Widescreen</PresentationFormat>
  <Paragraphs>111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3-oji užduotis a) dalis </vt:lpstr>
      <vt:lpstr>3-oji užduotis b) dalis</vt:lpstr>
      <vt:lpstr>3-oji užduotis c) dalis</vt:lpstr>
      <vt:lpstr>3-oji užduotis d) dalis</vt:lpstr>
      <vt:lpstr>3-oji užduotis e) dalis</vt:lpstr>
      <vt:lpstr>PowerPoint Presentation</vt:lpstr>
      <vt:lpstr>4-toji užduotis a) dalis</vt:lpstr>
      <vt:lpstr>4-tosios užduoties a dalies įrodymai kompiuteriu</vt:lpstr>
      <vt:lpstr>4-tiosios užduoties b) dalis</vt:lpstr>
      <vt:lpstr>4-tiosios užduoties b) dalis</vt:lpstr>
      <vt:lpstr>4-tiosios užduoties b) dalis</vt:lpstr>
      <vt:lpstr>4-tiosios užduoties c) dalis</vt:lpstr>
      <vt:lpstr>4-tiosios užduoties c) dalies kompiuterinis įrodymas</vt:lpstr>
      <vt:lpstr>PowerPoint Presentation</vt:lpstr>
      <vt:lpstr>5-tosios užduoties a) dalis</vt:lpstr>
      <vt:lpstr>5-tosios užduoties a) dalies pirmoji riba</vt:lpstr>
      <vt:lpstr>5-tosios užduoties a) dalies pirmosios ribos įrodymas skaičiuokle</vt:lpstr>
      <vt:lpstr>5-tosios užduoties a) dalies antroji riba</vt:lpstr>
      <vt:lpstr>5-tosios užduoties a) dalies antrosios ribos įrodymas skaičiuokle</vt:lpstr>
      <vt:lpstr>5-tosios užduoties a) dalies trečioji riba</vt:lpstr>
      <vt:lpstr>5-tosios užduoties a) dalies trečiosios ribos įrodymas skaičiuokle</vt:lpstr>
      <vt:lpstr>5-tosios užduoties c) dalis. Pirma riba:</vt:lpstr>
      <vt:lpstr>5-tosios užduoties c) dalis. Pirma riba:</vt:lpstr>
      <vt:lpstr>5-tosios užduoties c) dalis. Antra riba:</vt:lpstr>
      <vt:lpstr>5-tosios užduoties c) dalis. Antra riba:</vt:lpstr>
      <vt:lpstr>5-tosios užduoties c) dalis. Trečia riba:</vt:lpstr>
      <vt:lpstr>5-tosios užduoties c) dalis. Trečia riba: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 užduoties MatLab kodas </vt:lpstr>
      <vt:lpstr>9 užduotis a) dalis.</vt:lpstr>
      <vt:lpstr>9 užduotis b) dalis.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Loreta</dc:creator>
  <cp:lastModifiedBy>Unknown User</cp:lastModifiedBy>
  <cp:revision>11</cp:revision>
  <dcterms:created xsi:type="dcterms:W3CDTF">2018-08-21T09:20:05Z</dcterms:created>
  <dcterms:modified xsi:type="dcterms:W3CDTF">2021-12-20T12:37:40Z</dcterms:modified>
</cp:coreProperties>
</file>